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64" r:id="rId2"/>
    <p:sldId id="265" r:id="rId3"/>
    <p:sldId id="266" r:id="rId4"/>
    <p:sldId id="257" r:id="rId5"/>
    <p:sldId id="267" r:id="rId6"/>
    <p:sldId id="269" r:id="rId7"/>
    <p:sldId id="270" r:id="rId8"/>
    <p:sldId id="271" r:id="rId9"/>
    <p:sldId id="268" r:id="rId10"/>
    <p:sldId id="272" r:id="rId11"/>
    <p:sldId id="27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39"/>
    <p:restoredTop sz="94541"/>
  </p:normalViewPr>
  <p:slideViewPr>
    <p:cSldViewPr snapToGrid="0" snapToObjects="1">
      <p:cViewPr varScale="1">
        <p:scale>
          <a:sx n="124" d="100"/>
          <a:sy n="124" d="100"/>
        </p:scale>
        <p:origin x="32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2.png>
</file>

<file path=ppt/media/image2.png>
</file>

<file path=ppt/media/image3.jp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1CB647-B3D6-EE40-BE32-3E9D12C5B46D}" type="datetimeFigureOut">
              <a:rPr lang="en-US" smtClean="0"/>
              <a:t>1/11/19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410F89-6945-9A49-8C8A-5ED852C7C38B}" type="slidenum">
              <a:rPr lang="en-US" smtClean="0"/>
              <a:t>‹#›</a:t>
            </a:fld>
            <a:endParaRPr lang="en-US"/>
          </a:p>
        </p:txBody>
      </p:sp>
    </p:spTree>
    <p:extLst>
      <p:ext uri="{BB962C8B-B14F-4D97-AF65-F5344CB8AC3E}">
        <p14:creationId xmlns:p14="http://schemas.microsoft.com/office/powerpoint/2010/main" val="39759606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Model evaluation is one of the central challenges associated with agent-based models. A key question that all modelers face is “how well does this model simulate the phenomenon of interest?”. While there are no universally accepted methods for evaluating agent-based models, researchers often adopt the same three stage process of verification, calibration and validation. This chapter presents an overview of the methods that are commonly used within each of these stages. The overarching aim of this chapter is to provide the reader with the knowledge to design their own approach to evaluating agent-based models.</a:t>
            </a:r>
          </a:p>
          <a:p>
            <a:endParaRPr lang="en-US" dirty="0"/>
          </a:p>
        </p:txBody>
      </p:sp>
      <p:sp>
        <p:nvSpPr>
          <p:cNvPr id="4" name="Slide Number Placeholder 3"/>
          <p:cNvSpPr>
            <a:spLocks noGrp="1"/>
          </p:cNvSpPr>
          <p:nvPr>
            <p:ph type="sldNum" sz="quarter" idx="10"/>
          </p:nvPr>
        </p:nvSpPr>
        <p:spPr/>
        <p:txBody>
          <a:bodyPr/>
          <a:lstStyle/>
          <a:p>
            <a:fld id="{62C0D1B9-B7E0-F54B-8D0C-8679F12BC84B}" type="slidenum">
              <a:rPr lang="en-US" smtClean="0"/>
              <a:t>1</a:t>
            </a:fld>
            <a:endParaRPr lang="en-US"/>
          </a:p>
        </p:txBody>
      </p:sp>
    </p:spTree>
    <p:extLst>
      <p:ext uri="{BB962C8B-B14F-4D97-AF65-F5344CB8AC3E}">
        <p14:creationId xmlns:p14="http://schemas.microsoft.com/office/powerpoint/2010/main" val="32522101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F7A16-E78A-BE4A-AC43-8512E7D932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C1F38C8-365B-CA4F-B19D-567E737B1A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A28210-3A32-5F42-B6C1-4EC7285777A7}"/>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906277F9-D1A2-9843-B607-FCC14A031A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280A87-2C80-A64B-87FB-EF30B3D84BEC}"/>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3825551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B44AF-4076-ED4B-B391-C5A3489C04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C2274F-54BF-764B-B515-33F41ADD7AE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23412C-0D19-274E-9402-8A7B85561B08}"/>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AC034415-ED19-A445-BD68-A64A25C07F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E3F4D4-B881-F34A-81D6-2E0313F65EE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9408069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D434B5-95B9-8F45-9704-269CFCDE3CF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E99913-B6B0-7C48-9E46-20EC11E0D7B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CE55D2-ADC8-E348-B484-18FD79F5F120}"/>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9547F7AC-E50A-D649-85D6-DB77ADB233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B89C60-9BE1-C544-82FC-951DBED57A52}"/>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3299426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A72FB-6E84-2F49-8A51-0972418C72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9F1C8D-6F5A-7D47-9201-3E7B6F54519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4AB3CC-E7E0-6340-B3A4-F00DB09C83B6}"/>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7D837D03-AC59-D14F-9507-84D8469084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139326-81CE-0942-A45E-A9A8005451C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606594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88158-F8C2-434F-AD68-D86B3031D9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BCBB0E7-5DE5-0D42-9359-2B7E8DAA3C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610A837-B060-AA46-AA08-6F233B11970D}"/>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5CFEE10B-C123-1B45-B864-6B8D5BE99A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CCC4B6-2F8B-CA45-99D7-D48C1C9972F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759222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8530F-2ABB-F741-86CD-02B983C499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7B270D-31DF-824D-AAC7-1A8C490EB90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0A55378-871B-074A-9340-5A273CC1471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D61FB1B-E7C3-3547-A1B6-22B90A24B538}"/>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6" name="Footer Placeholder 5">
            <a:extLst>
              <a:ext uri="{FF2B5EF4-FFF2-40B4-BE49-F238E27FC236}">
                <a16:creationId xmlns:a16="http://schemas.microsoft.com/office/drawing/2014/main" id="{7F3ECCE9-7B6F-4948-8417-3E618E8577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8C9493-26BA-D644-84CB-6514BD1933C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007754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BFA1D-0768-FC4F-B75B-EDE0297EB4E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C5D8327-4932-5241-83AC-C7F2238257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9529289-DA97-FA4F-883B-1C08A606C7C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5D275AA-C108-7C4D-9250-CEC009533B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4C4C786-F911-8F45-B48E-D4C85A8F3C2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F578C52-1C7D-8B4B-BA4A-CE1D6F06640F}"/>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8" name="Footer Placeholder 7">
            <a:extLst>
              <a:ext uri="{FF2B5EF4-FFF2-40B4-BE49-F238E27FC236}">
                <a16:creationId xmlns:a16="http://schemas.microsoft.com/office/drawing/2014/main" id="{7E6D7468-D98E-E146-8C11-566E681496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63284EF-707E-DC42-ACCE-D4654F57CD2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793645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0226-982E-E240-BF1F-97AC71D0A35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C30596-EF95-C943-9C4C-04001C8BADF1}"/>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4" name="Footer Placeholder 3">
            <a:extLst>
              <a:ext uri="{FF2B5EF4-FFF2-40B4-BE49-F238E27FC236}">
                <a16:creationId xmlns:a16="http://schemas.microsoft.com/office/drawing/2014/main" id="{332BA8BC-065B-2742-86D8-3DAEEF7DC5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CD01E8-BA1E-A747-8D70-0629550712AB}"/>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1730341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C8AFC9-2394-FA4D-997A-E88CEA272745}"/>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3" name="Footer Placeholder 2">
            <a:extLst>
              <a:ext uri="{FF2B5EF4-FFF2-40B4-BE49-F238E27FC236}">
                <a16:creationId xmlns:a16="http://schemas.microsoft.com/office/drawing/2014/main" id="{65E573A5-1335-AE42-BF09-1FCBDAAF3B1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A33E51-7F7D-CE46-8B95-7568215B7AE1}"/>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4789996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548E5-E07D-1743-B852-D6ECD31088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EEBEEA-F298-024B-95FB-9C751B77EB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506EB14-9D0B-2648-B3DB-11824B88BE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2976687-76B2-4140-83AC-8536F4E951D6}"/>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6" name="Footer Placeholder 5">
            <a:extLst>
              <a:ext uri="{FF2B5EF4-FFF2-40B4-BE49-F238E27FC236}">
                <a16:creationId xmlns:a16="http://schemas.microsoft.com/office/drawing/2014/main" id="{48A96F32-9D50-C041-B009-75800376AD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2142CE-848C-BD4E-8A40-32AB7BD028CF}"/>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634921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299C7-4255-864E-8B0F-406D4E839B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55CA03A-A409-8347-90BF-5F664DFFD5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FB50B80-F53D-A846-921D-8A929C4D19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56D389-B843-E349-8890-DA1714FA9731}"/>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6" name="Footer Placeholder 5">
            <a:extLst>
              <a:ext uri="{FF2B5EF4-FFF2-40B4-BE49-F238E27FC236}">
                <a16:creationId xmlns:a16="http://schemas.microsoft.com/office/drawing/2014/main" id="{3F7AB3BD-8BDF-0E40-A12B-116E426197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131EEB-3496-6746-BF21-5BF059F85A04}"/>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805990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B2A93-86B7-724F-A8E8-70A991C762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63B9F64-2C6A-CE48-AB9D-FB7CE414B3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EB4216-D3B6-004E-8D9D-3347281461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6B9742FF-E815-B64D-B6D5-E2973185BE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104E5B1-99C5-FF4A-8E8B-D292DC7708C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AD58D8-E8DF-BD44-A759-57D7987C3BA5}" type="slidenum">
              <a:rPr lang="en-US" smtClean="0"/>
              <a:t>‹#›</a:t>
            </a:fld>
            <a:endParaRPr lang="en-US"/>
          </a:p>
        </p:txBody>
      </p:sp>
    </p:spTree>
    <p:extLst>
      <p:ext uri="{BB962C8B-B14F-4D97-AF65-F5344CB8AC3E}">
        <p14:creationId xmlns:p14="http://schemas.microsoft.com/office/powerpoint/2010/main" val="25406928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hyperlink" Target="http://www.abmgis.org/" TargetMode="Externa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www.abmgis.org/Chapter5" TargetMode="Externa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hyperlink" Target="https://www.qgis.org/en/site/forusers/trainingmaterial/index.html" TargetMode="External"/><Relationship Id="rId2" Type="http://schemas.openxmlformats.org/officeDocument/2006/relationships/image" Target="../media/image3.jpg"/><Relationship Id="rId1" Type="http://schemas.openxmlformats.org/officeDocument/2006/relationships/slideLayout" Target="../slideLayouts/slideLayout4.xml"/><Relationship Id="rId6" Type="http://schemas.openxmlformats.org/officeDocument/2006/relationships/hyperlink" Target="https://www.qgistutorials.com/en/" TargetMode="External"/><Relationship Id="rId5" Type="http://schemas.openxmlformats.org/officeDocument/2006/relationships/hyperlink" Target="https://environment.leeds.ac.uk/geography/staff/1064/dr-nik-lomax" TargetMode="External"/><Relationship Id="rId4" Type="http://schemas.openxmlformats.org/officeDocument/2006/relationships/hyperlink" Target="http://niklomax.github.io/QGISTutorial/"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www.naturalearthdata.com/" TargetMode="External"/><Relationship Id="rId2" Type="http://schemas.openxmlformats.org/officeDocument/2006/relationships/hyperlink" Target="http://www.worldpop.org.uk/" TargetMode="External"/><Relationship Id="rId1" Type="http://schemas.openxmlformats.org/officeDocument/2006/relationships/slideLayout" Target="../slideLayouts/slideLayout4.xml"/><Relationship Id="rId4" Type="http://schemas.openxmlformats.org/officeDocument/2006/relationships/image" Target="../media/image5.emf"/></Relationships>
</file>

<file path=ppt/slides/_rels/slide5.xml.rels><?xml version="1.0" encoding="UTF-8" standalone="yes"?>
<Relationships xmlns="http://schemas.openxmlformats.org/package/2006/relationships"><Relationship Id="rId2" Type="http://schemas.openxmlformats.org/officeDocument/2006/relationships/hyperlink" Target="http://www.worldpop.org.uk/data/" TargetMode="Externa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www.naturalearthdata.com/downloads/10m-physical-vectors/" TargetMode="Externa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04B8958-18D9-FC43-9FD7-FFC19E3EA19A}"/>
              </a:ext>
            </a:extLst>
          </p:cNvPr>
          <p:cNvPicPr>
            <a:picLocks noChangeAspect="1"/>
          </p:cNvPicPr>
          <p:nvPr/>
        </p:nvPicPr>
        <p:blipFill rotWithShape="1">
          <a:blip r:embed="rId3"/>
          <a:srcRect r="3747"/>
          <a:stretch/>
        </p:blipFill>
        <p:spPr>
          <a:xfrm>
            <a:off x="20" y="10"/>
            <a:ext cx="4637226" cy="6857990"/>
          </a:xfrm>
          <a:prstGeom prst="rect">
            <a:avLst/>
          </a:prstGeom>
        </p:spPr>
      </p:pic>
      <p:sp>
        <p:nvSpPr>
          <p:cNvPr id="2" name="Title 1">
            <a:extLst>
              <a:ext uri="{FF2B5EF4-FFF2-40B4-BE49-F238E27FC236}">
                <a16:creationId xmlns:a16="http://schemas.microsoft.com/office/drawing/2014/main" id="{4FC54A01-461C-1045-AC9B-35DD625CB021}"/>
              </a:ext>
            </a:extLst>
          </p:cNvPr>
          <p:cNvSpPr>
            <a:spLocks noGrp="1"/>
          </p:cNvSpPr>
          <p:nvPr>
            <p:ph type="ctrTitle"/>
          </p:nvPr>
        </p:nvSpPr>
        <p:spPr>
          <a:xfrm>
            <a:off x="5277328" y="640082"/>
            <a:ext cx="6274591" cy="3351602"/>
          </a:xfrm>
        </p:spPr>
        <p:txBody>
          <a:bodyPr>
            <a:normAutofit/>
          </a:bodyPr>
          <a:lstStyle/>
          <a:p>
            <a:pPr algn="l"/>
            <a:r>
              <a:rPr lang="en-US" dirty="0">
                <a:solidFill>
                  <a:schemeClr val="bg1"/>
                </a:solidFill>
              </a:rPr>
              <a:t>Chapter 5 Tutorial</a:t>
            </a:r>
          </a:p>
        </p:txBody>
      </p:sp>
      <p:sp>
        <p:nvSpPr>
          <p:cNvPr id="3" name="Subtitle 2">
            <a:extLst>
              <a:ext uri="{FF2B5EF4-FFF2-40B4-BE49-F238E27FC236}">
                <a16:creationId xmlns:a16="http://schemas.microsoft.com/office/drawing/2014/main" id="{1F6A411C-5F1C-D542-A211-0F0D7F10FA53}"/>
              </a:ext>
            </a:extLst>
          </p:cNvPr>
          <p:cNvSpPr>
            <a:spLocks noGrp="1"/>
          </p:cNvSpPr>
          <p:nvPr>
            <p:ph type="subTitle" idx="1"/>
          </p:nvPr>
        </p:nvSpPr>
        <p:spPr>
          <a:xfrm>
            <a:off x="5277327" y="4156276"/>
            <a:ext cx="6274592" cy="2061645"/>
          </a:xfrm>
        </p:spPr>
        <p:txBody>
          <a:bodyPr>
            <a:normAutofit/>
          </a:bodyPr>
          <a:lstStyle/>
          <a:p>
            <a:pPr algn="l"/>
            <a:r>
              <a:rPr lang="en-US" dirty="0">
                <a:solidFill>
                  <a:schemeClr val="bg1"/>
                </a:solidFill>
              </a:rPr>
              <a:t>Preparing GIS Data using QGIS</a:t>
            </a:r>
          </a:p>
        </p:txBody>
      </p:sp>
    </p:spTree>
    <p:extLst>
      <p:ext uri="{BB962C8B-B14F-4D97-AF65-F5344CB8AC3E}">
        <p14:creationId xmlns:p14="http://schemas.microsoft.com/office/powerpoint/2010/main" val="31144666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8D0E8-506B-3A46-8FCD-0B0B34AB763F}"/>
              </a:ext>
            </a:extLst>
          </p:cNvPr>
          <p:cNvSpPr>
            <a:spLocks noGrp="1"/>
          </p:cNvSpPr>
          <p:nvPr>
            <p:ph type="title"/>
          </p:nvPr>
        </p:nvSpPr>
        <p:spPr>
          <a:xfrm>
            <a:off x="838200" y="365125"/>
            <a:ext cx="4329701" cy="1325563"/>
          </a:xfrm>
        </p:spPr>
        <p:txBody>
          <a:bodyPr/>
          <a:lstStyle/>
          <a:p>
            <a:r>
              <a:rPr lang="en-GB" dirty="0"/>
              <a:t>The Uganda </a:t>
            </a:r>
            <a:r>
              <a:rPr lang="en-GB" dirty="0" err="1"/>
              <a:t>NetLogo</a:t>
            </a:r>
            <a:r>
              <a:rPr lang="en-GB" dirty="0"/>
              <a:t> model</a:t>
            </a:r>
          </a:p>
        </p:txBody>
      </p:sp>
      <p:sp>
        <p:nvSpPr>
          <p:cNvPr id="3" name="Content Placeholder 2">
            <a:extLst>
              <a:ext uri="{FF2B5EF4-FFF2-40B4-BE49-F238E27FC236}">
                <a16:creationId xmlns:a16="http://schemas.microsoft.com/office/drawing/2014/main" id="{DA617908-73CD-6D4D-8C00-4E2470E27381}"/>
              </a:ext>
            </a:extLst>
          </p:cNvPr>
          <p:cNvSpPr>
            <a:spLocks noGrp="1"/>
          </p:cNvSpPr>
          <p:nvPr>
            <p:ph sz="half" idx="1"/>
          </p:nvPr>
        </p:nvSpPr>
        <p:spPr>
          <a:xfrm>
            <a:off x="838200" y="1825625"/>
            <a:ext cx="4329701" cy="4351338"/>
          </a:xfrm>
        </p:spPr>
        <p:txBody>
          <a:bodyPr/>
          <a:lstStyle/>
          <a:p>
            <a:r>
              <a:rPr lang="en-GB" dirty="0"/>
              <a:t>The </a:t>
            </a:r>
            <a:r>
              <a:rPr lang="en-GB" i="1" dirty="0" err="1"/>
              <a:t>UgandaExample</a:t>
            </a:r>
            <a:r>
              <a:rPr lang="en-GB" i="1" dirty="0"/>
              <a:t> </a:t>
            </a:r>
            <a:r>
              <a:rPr lang="en-GB" dirty="0"/>
              <a:t>model, available in the accompanying resources, demonstrates how to load the raster and vector data into QGIS and how to create a simple model.</a:t>
            </a:r>
          </a:p>
        </p:txBody>
      </p:sp>
      <p:pic>
        <p:nvPicPr>
          <p:cNvPr id="5" name="Content Placeholder 4">
            <a:extLst>
              <a:ext uri="{FF2B5EF4-FFF2-40B4-BE49-F238E27FC236}">
                <a16:creationId xmlns:a16="http://schemas.microsoft.com/office/drawing/2014/main" id="{350413F1-0FD8-6D4E-9371-D342A4CF6F87}"/>
              </a:ext>
            </a:extLst>
          </p:cNvPr>
          <p:cNvPicPr>
            <a:picLocks noGrp="1" noChangeAspect="1"/>
          </p:cNvPicPr>
          <p:nvPr>
            <p:ph sz="half" idx="2"/>
          </p:nvPr>
        </p:nvPicPr>
        <p:blipFill>
          <a:blip r:embed="rId2"/>
          <a:stretch>
            <a:fillRect/>
          </a:stretch>
        </p:blipFill>
        <p:spPr>
          <a:xfrm>
            <a:off x="5730611" y="365125"/>
            <a:ext cx="5623189" cy="5811838"/>
          </a:xfrm>
          <a:prstGeom prst="rect">
            <a:avLst/>
          </a:prstGeom>
        </p:spPr>
      </p:pic>
    </p:spTree>
    <p:extLst>
      <p:ext uri="{BB962C8B-B14F-4D97-AF65-F5344CB8AC3E}">
        <p14:creationId xmlns:p14="http://schemas.microsoft.com/office/powerpoint/2010/main" val="24432381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3B7DE-BB09-9041-B508-3F483CB30C0B}"/>
              </a:ext>
            </a:extLst>
          </p:cNvPr>
          <p:cNvSpPr>
            <a:spLocks noGrp="1"/>
          </p:cNvSpPr>
          <p:nvPr>
            <p:ph type="title"/>
          </p:nvPr>
        </p:nvSpPr>
        <p:spPr/>
        <p:txBody>
          <a:bodyPr/>
          <a:lstStyle/>
          <a:p>
            <a:r>
              <a:rPr lang="en-GB" dirty="0"/>
              <a:t>Other things to try…</a:t>
            </a:r>
          </a:p>
        </p:txBody>
      </p:sp>
      <p:sp>
        <p:nvSpPr>
          <p:cNvPr id="3" name="Content Placeholder 2">
            <a:extLst>
              <a:ext uri="{FF2B5EF4-FFF2-40B4-BE49-F238E27FC236}">
                <a16:creationId xmlns:a16="http://schemas.microsoft.com/office/drawing/2014/main" id="{82CA1845-3F66-454C-A72A-F9568AF6CB8D}"/>
              </a:ext>
            </a:extLst>
          </p:cNvPr>
          <p:cNvSpPr>
            <a:spLocks noGrp="1"/>
          </p:cNvSpPr>
          <p:nvPr>
            <p:ph sz="half" idx="1"/>
          </p:nvPr>
        </p:nvSpPr>
        <p:spPr>
          <a:xfrm>
            <a:off x="838200" y="1825625"/>
            <a:ext cx="4658474" cy="4351338"/>
          </a:xfrm>
        </p:spPr>
        <p:txBody>
          <a:bodyPr/>
          <a:lstStyle/>
          <a:p>
            <a:r>
              <a:rPr lang="en-GB" dirty="0"/>
              <a:t>Chapter 5 of the </a:t>
            </a:r>
            <a:r>
              <a:rPr lang="en-GB" dirty="0">
                <a:hlinkClick r:id="rId2"/>
              </a:rPr>
              <a:t>book</a:t>
            </a:r>
            <a:r>
              <a:rPr lang="en-GB" dirty="0"/>
              <a:t> also goes through the process of manipulating columns in vector data </a:t>
            </a:r>
          </a:p>
          <a:p>
            <a:r>
              <a:rPr lang="en-GB" dirty="0"/>
              <a:t>It goes through how to load some census population data into </a:t>
            </a:r>
            <a:r>
              <a:rPr lang="en-GB" dirty="0" err="1"/>
              <a:t>NetLogo</a:t>
            </a:r>
            <a:r>
              <a:rPr lang="en-GB" dirty="0"/>
              <a:t> and create a Schelling-like model of a real area.</a:t>
            </a:r>
          </a:p>
        </p:txBody>
      </p:sp>
      <p:pic>
        <p:nvPicPr>
          <p:cNvPr id="6" name="Content Placeholder 5">
            <a:extLst>
              <a:ext uri="{FF2B5EF4-FFF2-40B4-BE49-F238E27FC236}">
                <a16:creationId xmlns:a16="http://schemas.microsoft.com/office/drawing/2014/main" id="{1D2E6B5A-3E38-9648-A4FE-5361DA51D718}"/>
              </a:ext>
            </a:extLst>
          </p:cNvPr>
          <p:cNvPicPr>
            <a:picLocks noGrp="1" noChangeAspect="1"/>
          </p:cNvPicPr>
          <p:nvPr>
            <p:ph sz="half" idx="2"/>
          </p:nvPr>
        </p:nvPicPr>
        <p:blipFill>
          <a:blip r:embed="rId3"/>
          <a:stretch>
            <a:fillRect/>
          </a:stretch>
        </p:blipFill>
        <p:spPr>
          <a:xfrm>
            <a:off x="6096000" y="365125"/>
            <a:ext cx="5181600" cy="3063875"/>
          </a:xfrm>
        </p:spPr>
      </p:pic>
      <p:pic>
        <p:nvPicPr>
          <p:cNvPr id="7" name="Picture 6">
            <a:extLst>
              <a:ext uri="{FF2B5EF4-FFF2-40B4-BE49-F238E27FC236}">
                <a16:creationId xmlns:a16="http://schemas.microsoft.com/office/drawing/2014/main" id="{C10F7693-C745-2E47-8079-4474683A70D6}"/>
              </a:ext>
            </a:extLst>
          </p:cNvPr>
          <p:cNvPicPr>
            <a:picLocks noChangeAspect="1"/>
          </p:cNvPicPr>
          <p:nvPr/>
        </p:nvPicPr>
        <p:blipFill>
          <a:blip r:embed="rId4"/>
          <a:stretch>
            <a:fillRect/>
          </a:stretch>
        </p:blipFill>
        <p:spPr>
          <a:xfrm>
            <a:off x="6096000" y="3429000"/>
            <a:ext cx="5181600" cy="3064267"/>
          </a:xfrm>
          <a:prstGeom prst="rect">
            <a:avLst/>
          </a:prstGeom>
        </p:spPr>
      </p:pic>
    </p:spTree>
    <p:extLst>
      <p:ext uri="{BB962C8B-B14F-4D97-AF65-F5344CB8AC3E}">
        <p14:creationId xmlns:p14="http://schemas.microsoft.com/office/powerpoint/2010/main" val="5482588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6956A-ECEA-7342-87D4-71E72C11C031}"/>
              </a:ext>
            </a:extLst>
          </p:cNvPr>
          <p:cNvSpPr>
            <a:spLocks noGrp="1"/>
          </p:cNvSpPr>
          <p:nvPr>
            <p:ph type="title"/>
          </p:nvPr>
        </p:nvSpPr>
        <p:spPr/>
        <p:txBody>
          <a:bodyPr/>
          <a:lstStyle/>
          <a:p>
            <a:r>
              <a:rPr lang="en-GB" dirty="0"/>
              <a:t>Overview</a:t>
            </a:r>
          </a:p>
        </p:txBody>
      </p:sp>
      <p:sp>
        <p:nvSpPr>
          <p:cNvPr id="3" name="Content Placeholder 2">
            <a:extLst>
              <a:ext uri="{FF2B5EF4-FFF2-40B4-BE49-F238E27FC236}">
                <a16:creationId xmlns:a16="http://schemas.microsoft.com/office/drawing/2014/main" id="{8A9FFA0F-0B4A-C842-AEA2-3FE4720B0244}"/>
              </a:ext>
            </a:extLst>
          </p:cNvPr>
          <p:cNvSpPr>
            <a:spLocks noGrp="1"/>
          </p:cNvSpPr>
          <p:nvPr>
            <p:ph sz="half" idx="1"/>
          </p:nvPr>
        </p:nvSpPr>
        <p:spPr/>
        <p:txBody>
          <a:bodyPr/>
          <a:lstStyle/>
          <a:p>
            <a:r>
              <a:rPr lang="en-GB" dirty="0"/>
              <a:t>This tutorial will outline how to prepare some spatial data, ready for loading into </a:t>
            </a:r>
            <a:r>
              <a:rPr lang="en-GB" dirty="0" err="1"/>
              <a:t>NetLogo</a:t>
            </a:r>
            <a:endParaRPr lang="en-GB" dirty="0"/>
          </a:p>
          <a:p>
            <a:r>
              <a:rPr lang="en-GB" dirty="0"/>
              <a:t>The steps are:</a:t>
            </a:r>
          </a:p>
          <a:p>
            <a:pPr lvl="1"/>
            <a:r>
              <a:rPr lang="en-GB" dirty="0"/>
              <a:t>Load some population data</a:t>
            </a:r>
          </a:p>
          <a:p>
            <a:pPr lvl="1"/>
            <a:r>
              <a:rPr lang="en-GB" dirty="0"/>
              <a:t>Load some environment data</a:t>
            </a:r>
          </a:p>
          <a:p>
            <a:pPr lvl="1"/>
            <a:r>
              <a:rPr lang="en-GB" dirty="0"/>
              <a:t>Clip the data to the study area</a:t>
            </a:r>
          </a:p>
          <a:p>
            <a:pPr lvl="1"/>
            <a:r>
              <a:rPr lang="en-GB" dirty="0"/>
              <a:t>Load them into the </a:t>
            </a:r>
            <a:r>
              <a:rPr lang="en-GB" dirty="0" err="1"/>
              <a:t>NetLogo</a:t>
            </a:r>
            <a:r>
              <a:rPr lang="en-GB" dirty="0"/>
              <a:t> ‘</a:t>
            </a:r>
            <a:r>
              <a:rPr lang="en-GB" dirty="0" err="1"/>
              <a:t>UgandaExample</a:t>
            </a:r>
            <a:r>
              <a:rPr lang="en-GB" dirty="0"/>
              <a:t>’ model (available in the </a:t>
            </a:r>
            <a:r>
              <a:rPr lang="en-GB" dirty="0">
                <a:hlinkClick r:id="rId2"/>
              </a:rPr>
              <a:t>accompanying resources</a:t>
            </a:r>
            <a:r>
              <a:rPr lang="en-GB" dirty="0"/>
              <a:t>)</a:t>
            </a:r>
          </a:p>
        </p:txBody>
      </p:sp>
      <p:pic>
        <p:nvPicPr>
          <p:cNvPr id="9" name="Content Placeholder 5">
            <a:extLst>
              <a:ext uri="{FF2B5EF4-FFF2-40B4-BE49-F238E27FC236}">
                <a16:creationId xmlns:a16="http://schemas.microsoft.com/office/drawing/2014/main" id="{09D85789-4042-4841-B4DE-DE3E4351EF7D}"/>
              </a:ext>
            </a:extLst>
          </p:cNvPr>
          <p:cNvPicPr>
            <a:picLocks noGrp="1" noChangeAspect="1"/>
          </p:cNvPicPr>
          <p:nvPr>
            <p:ph sz="half" idx="2"/>
          </p:nvPr>
        </p:nvPicPr>
        <p:blipFill>
          <a:blip r:embed="rId3"/>
          <a:stretch>
            <a:fillRect/>
          </a:stretch>
        </p:blipFill>
        <p:spPr>
          <a:xfrm>
            <a:off x="6767908" y="1175998"/>
            <a:ext cx="4585891" cy="5000965"/>
          </a:xfrm>
          <a:prstGeom prst="rect">
            <a:avLst/>
          </a:prstGeom>
        </p:spPr>
      </p:pic>
    </p:spTree>
    <p:extLst>
      <p:ext uri="{BB962C8B-B14F-4D97-AF65-F5344CB8AC3E}">
        <p14:creationId xmlns:p14="http://schemas.microsoft.com/office/powerpoint/2010/main" val="2277394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EA589-B950-9044-A585-2899339F097A}"/>
              </a:ext>
            </a:extLst>
          </p:cNvPr>
          <p:cNvSpPr>
            <a:spLocks noGrp="1"/>
          </p:cNvSpPr>
          <p:nvPr>
            <p:ph type="title"/>
          </p:nvPr>
        </p:nvSpPr>
        <p:spPr/>
        <p:txBody>
          <a:bodyPr/>
          <a:lstStyle/>
          <a:p>
            <a:r>
              <a:rPr lang="en-GB" dirty="0"/>
              <a:t>QGIS</a:t>
            </a:r>
          </a:p>
        </p:txBody>
      </p:sp>
      <p:pic>
        <p:nvPicPr>
          <p:cNvPr id="7" name="Content Placeholder 6">
            <a:extLst>
              <a:ext uri="{FF2B5EF4-FFF2-40B4-BE49-F238E27FC236}">
                <a16:creationId xmlns:a16="http://schemas.microsoft.com/office/drawing/2014/main" id="{DBB2F42E-C023-A445-84A1-3D054A9D28CC}"/>
              </a:ext>
            </a:extLst>
          </p:cNvPr>
          <p:cNvPicPr>
            <a:picLocks noGrp="1" noChangeAspect="1"/>
          </p:cNvPicPr>
          <p:nvPr>
            <p:ph sz="half" idx="1"/>
          </p:nvPr>
        </p:nvPicPr>
        <p:blipFill>
          <a:blip r:embed="rId2"/>
          <a:stretch>
            <a:fillRect/>
          </a:stretch>
        </p:blipFill>
        <p:spPr>
          <a:xfrm>
            <a:off x="6400801" y="131561"/>
            <a:ext cx="5577500" cy="6631029"/>
          </a:xfrm>
        </p:spPr>
      </p:pic>
      <p:pic>
        <p:nvPicPr>
          <p:cNvPr id="1026" name="Picture 2" descr="QGIS 2.2 Rilasciato - Garr-8">
            <a:extLst>
              <a:ext uri="{FF2B5EF4-FFF2-40B4-BE49-F238E27FC236}">
                <a16:creationId xmlns:a16="http://schemas.microsoft.com/office/drawing/2014/main" id="{4CF9CC60-BCAE-704B-B909-8A54C301C772}"/>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10106097" y="365125"/>
            <a:ext cx="1681787" cy="171916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E3944A22-081C-4E41-A6DD-A3451F8FFA68}"/>
              </a:ext>
            </a:extLst>
          </p:cNvPr>
          <p:cNvSpPr txBox="1"/>
          <p:nvPr/>
        </p:nvSpPr>
        <p:spPr>
          <a:xfrm>
            <a:off x="1387011" y="2722652"/>
            <a:ext cx="184731" cy="369332"/>
          </a:xfrm>
          <a:prstGeom prst="rect">
            <a:avLst/>
          </a:prstGeom>
          <a:noFill/>
        </p:spPr>
        <p:txBody>
          <a:bodyPr wrap="none" rtlCol="0">
            <a:spAutoFit/>
          </a:bodyPr>
          <a:lstStyle/>
          <a:p>
            <a:endParaRPr lang="en-GB"/>
          </a:p>
        </p:txBody>
      </p:sp>
      <p:sp>
        <p:nvSpPr>
          <p:cNvPr id="10" name="Content Placeholder 2">
            <a:extLst>
              <a:ext uri="{FF2B5EF4-FFF2-40B4-BE49-F238E27FC236}">
                <a16:creationId xmlns:a16="http://schemas.microsoft.com/office/drawing/2014/main" id="{81DD579E-63A9-BE44-895F-757F754712B1}"/>
              </a:ext>
            </a:extLst>
          </p:cNvPr>
          <p:cNvSpPr txBox="1">
            <a:spLocks/>
          </p:cNvSpPr>
          <p:nvPr/>
        </p:nvSpPr>
        <p:spPr>
          <a:xfrm>
            <a:off x="838201" y="1825625"/>
            <a:ext cx="5059166" cy="4351338"/>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QGIS is a free, open source, geographical information system</a:t>
            </a:r>
          </a:p>
          <a:p>
            <a:r>
              <a:rPr lang="en-US" dirty="0"/>
              <a:t>It is very powerful!</a:t>
            </a:r>
          </a:p>
          <a:p>
            <a:r>
              <a:rPr lang="en-US" dirty="0"/>
              <a:t>For those who are unfamiliar with it, we recommend doing some of these tutorials first:</a:t>
            </a:r>
          </a:p>
          <a:p>
            <a:r>
              <a:rPr lang="en-GB" dirty="0"/>
              <a:t>This </a:t>
            </a:r>
            <a:r>
              <a:rPr lang="en-GB" dirty="0">
                <a:hlinkClick r:id="rId4"/>
              </a:rPr>
              <a:t>excellent tutorial</a:t>
            </a:r>
            <a:r>
              <a:rPr lang="en-GB" dirty="0"/>
              <a:t> written by </a:t>
            </a:r>
            <a:r>
              <a:rPr lang="en-GB" dirty="0">
                <a:hlinkClick r:id="rId5"/>
              </a:rPr>
              <a:t>Dr Nik Lomax</a:t>
            </a:r>
            <a:r>
              <a:rPr lang="en-GB" dirty="0"/>
              <a:t> </a:t>
            </a:r>
          </a:p>
          <a:p>
            <a:r>
              <a:rPr lang="en-GB" dirty="0">
                <a:hlinkClick r:id="rId6"/>
              </a:rPr>
              <a:t>QGIS Tutorials &amp; Tips</a:t>
            </a:r>
            <a:endParaRPr lang="en-GB" dirty="0"/>
          </a:p>
          <a:p>
            <a:r>
              <a:rPr lang="en-GB" dirty="0">
                <a:hlinkClick r:id="rId7"/>
              </a:rPr>
              <a:t>QGIS Training Material</a:t>
            </a:r>
            <a:endParaRPr lang="en-GB" dirty="0"/>
          </a:p>
          <a:p>
            <a:pPr marL="0" indent="0">
              <a:buNone/>
            </a:pPr>
            <a:endParaRPr lang="en-US" dirty="0"/>
          </a:p>
        </p:txBody>
      </p:sp>
    </p:spTree>
    <p:extLst>
      <p:ext uri="{BB962C8B-B14F-4D97-AF65-F5344CB8AC3E}">
        <p14:creationId xmlns:p14="http://schemas.microsoft.com/office/powerpoint/2010/main" val="12833234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21E36-E5DC-C644-89F0-994BFCD380B6}"/>
              </a:ext>
            </a:extLst>
          </p:cNvPr>
          <p:cNvSpPr>
            <a:spLocks noGrp="1"/>
          </p:cNvSpPr>
          <p:nvPr>
            <p:ph type="title"/>
          </p:nvPr>
        </p:nvSpPr>
        <p:spPr>
          <a:xfrm>
            <a:off x="838200" y="365125"/>
            <a:ext cx="5181600" cy="1325563"/>
          </a:xfrm>
        </p:spPr>
        <p:txBody>
          <a:bodyPr/>
          <a:lstStyle/>
          <a:p>
            <a:r>
              <a:rPr lang="en-US" dirty="0"/>
              <a:t>Performing Spatial Operations</a:t>
            </a:r>
          </a:p>
        </p:txBody>
      </p:sp>
      <p:sp>
        <p:nvSpPr>
          <p:cNvPr id="3" name="Content Placeholder 2">
            <a:extLst>
              <a:ext uri="{FF2B5EF4-FFF2-40B4-BE49-F238E27FC236}">
                <a16:creationId xmlns:a16="http://schemas.microsoft.com/office/drawing/2014/main" id="{67946595-E017-A247-A8CC-5393104FCFDD}"/>
              </a:ext>
            </a:extLst>
          </p:cNvPr>
          <p:cNvSpPr>
            <a:spLocks noGrp="1"/>
          </p:cNvSpPr>
          <p:nvPr>
            <p:ph sz="half" idx="1"/>
          </p:nvPr>
        </p:nvSpPr>
        <p:spPr>
          <a:xfrm>
            <a:off x="838200" y="1825625"/>
            <a:ext cx="5181600" cy="4351338"/>
          </a:xfrm>
        </p:spPr>
        <p:txBody>
          <a:bodyPr>
            <a:normAutofit fontScale="85000" lnSpcReduction="20000"/>
          </a:bodyPr>
          <a:lstStyle/>
          <a:p>
            <a:r>
              <a:rPr lang="en-GB" dirty="0"/>
              <a:t>It is common to use a GIS to manipulate spatial data before they are used as input into a GIS.</a:t>
            </a:r>
          </a:p>
          <a:p>
            <a:r>
              <a:rPr lang="en-GB" dirty="0"/>
              <a:t>Here we make use of </a:t>
            </a:r>
            <a:r>
              <a:rPr lang="en-GB" dirty="0">
                <a:hlinkClick r:id="rId2"/>
              </a:rPr>
              <a:t>WorldPop</a:t>
            </a:r>
            <a:r>
              <a:rPr lang="en-GB" dirty="0"/>
              <a:t> and </a:t>
            </a:r>
            <a:r>
              <a:rPr lang="en-GB" dirty="0">
                <a:hlinkClick r:id="rId3"/>
              </a:rPr>
              <a:t>Natural Earth </a:t>
            </a:r>
            <a:r>
              <a:rPr lang="en-GB" dirty="0"/>
              <a:t>data </a:t>
            </a:r>
          </a:p>
          <a:p>
            <a:r>
              <a:rPr lang="en-GB" dirty="0"/>
              <a:t>The tutorial will show: </a:t>
            </a:r>
          </a:p>
          <a:p>
            <a:pPr lvl="1"/>
            <a:r>
              <a:rPr lang="en-GB" dirty="0"/>
              <a:t>How to load the data sets into QGIS</a:t>
            </a:r>
          </a:p>
          <a:p>
            <a:pPr lvl="1"/>
            <a:r>
              <a:rPr lang="en-GB" dirty="0"/>
              <a:t>‘Clip’ them to the study area</a:t>
            </a:r>
          </a:p>
          <a:p>
            <a:pPr lvl="1"/>
            <a:r>
              <a:rPr lang="en-GB" dirty="0"/>
              <a:t>Load them into </a:t>
            </a:r>
            <a:r>
              <a:rPr lang="en-GB" dirty="0" err="1"/>
              <a:t>NetLogo</a:t>
            </a:r>
            <a:endParaRPr lang="en-GB" dirty="0"/>
          </a:p>
          <a:p>
            <a:r>
              <a:rPr lang="en-GB" dirty="0"/>
              <a:t>Ultimately the WorldPop data can be used to spawn new agents, and the Natural Earth data can be used to mask out areas of water that cannot hold people.</a:t>
            </a:r>
          </a:p>
          <a:p>
            <a:endParaRPr lang="en-US" dirty="0"/>
          </a:p>
        </p:txBody>
      </p:sp>
      <p:pic>
        <p:nvPicPr>
          <p:cNvPr id="8" name="Content Placeholder 5">
            <a:extLst>
              <a:ext uri="{FF2B5EF4-FFF2-40B4-BE49-F238E27FC236}">
                <a16:creationId xmlns:a16="http://schemas.microsoft.com/office/drawing/2014/main" id="{ECAA2EA5-7E4F-2040-8D24-110089C6DE4C}"/>
              </a:ext>
            </a:extLst>
          </p:cNvPr>
          <p:cNvPicPr>
            <a:picLocks noGrp="1" noChangeAspect="1"/>
          </p:cNvPicPr>
          <p:nvPr>
            <p:ph sz="half" idx="2"/>
          </p:nvPr>
        </p:nvPicPr>
        <p:blipFill>
          <a:blip r:embed="rId4"/>
          <a:stretch>
            <a:fillRect/>
          </a:stretch>
        </p:blipFill>
        <p:spPr>
          <a:xfrm>
            <a:off x="7137836" y="368982"/>
            <a:ext cx="4338397" cy="5807981"/>
          </a:xfrm>
        </p:spPr>
      </p:pic>
    </p:spTree>
    <p:extLst>
      <p:ext uri="{BB962C8B-B14F-4D97-AF65-F5344CB8AC3E}">
        <p14:creationId xmlns:p14="http://schemas.microsoft.com/office/powerpoint/2010/main" val="18004029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82543-AA27-3445-AF43-9BE4A5F5E924}"/>
              </a:ext>
            </a:extLst>
          </p:cNvPr>
          <p:cNvSpPr>
            <a:spLocks noGrp="1"/>
          </p:cNvSpPr>
          <p:nvPr>
            <p:ph type="title"/>
          </p:nvPr>
        </p:nvSpPr>
        <p:spPr/>
        <p:txBody>
          <a:bodyPr/>
          <a:lstStyle/>
          <a:p>
            <a:r>
              <a:rPr lang="en-GB" dirty="0"/>
              <a:t>Load the Raster Population Files</a:t>
            </a:r>
          </a:p>
        </p:txBody>
      </p:sp>
      <p:sp>
        <p:nvSpPr>
          <p:cNvPr id="5" name="Text Placeholder 4">
            <a:extLst>
              <a:ext uri="{FF2B5EF4-FFF2-40B4-BE49-F238E27FC236}">
                <a16:creationId xmlns:a16="http://schemas.microsoft.com/office/drawing/2014/main" id="{DF5BDC37-16B2-B34F-AE91-306647B2C680}"/>
              </a:ext>
            </a:extLst>
          </p:cNvPr>
          <p:cNvSpPr>
            <a:spLocks noGrp="1"/>
          </p:cNvSpPr>
          <p:nvPr>
            <p:ph type="body" idx="1"/>
          </p:nvPr>
        </p:nvSpPr>
        <p:spPr/>
        <p:txBody>
          <a:bodyPr/>
          <a:lstStyle/>
          <a:p>
            <a:r>
              <a:rPr lang="en-GB" dirty="0"/>
              <a:t>Download and read the raster population files</a:t>
            </a:r>
          </a:p>
        </p:txBody>
      </p:sp>
      <p:sp>
        <p:nvSpPr>
          <p:cNvPr id="3" name="Content Placeholder 2">
            <a:extLst>
              <a:ext uri="{FF2B5EF4-FFF2-40B4-BE49-F238E27FC236}">
                <a16:creationId xmlns:a16="http://schemas.microsoft.com/office/drawing/2014/main" id="{E31F7FFF-F376-8642-A10B-A6CCCF9E4341}"/>
              </a:ext>
            </a:extLst>
          </p:cNvPr>
          <p:cNvSpPr>
            <a:spLocks noGrp="1"/>
          </p:cNvSpPr>
          <p:nvPr>
            <p:ph sz="half" idx="2"/>
          </p:nvPr>
        </p:nvSpPr>
        <p:spPr/>
        <p:txBody>
          <a:bodyPr>
            <a:normAutofit fontScale="92500" lnSpcReduction="20000"/>
          </a:bodyPr>
          <a:lstStyle/>
          <a:p>
            <a:pPr marL="0" indent="0">
              <a:buNone/>
            </a:pPr>
            <a:r>
              <a:rPr lang="en-GB" dirty="0"/>
              <a:t>We are interested in simulating a part of Uganda, so need the population data:</a:t>
            </a:r>
          </a:p>
          <a:p>
            <a:pPr marL="514350" indent="-514350">
              <a:buFont typeface="+mj-lt"/>
              <a:buAutoNum type="arabicPeriod"/>
            </a:pPr>
            <a:r>
              <a:rPr lang="en-GB" dirty="0"/>
              <a:t>Download the required population files for Uganda from </a:t>
            </a:r>
            <a:r>
              <a:rPr lang="en-GB" dirty="0">
                <a:hlinkClick r:id="rId2"/>
              </a:rPr>
              <a:t>WorldPop</a:t>
            </a:r>
            <a:r>
              <a:rPr lang="en-GB" dirty="0"/>
              <a:t> and save them on your computer.</a:t>
            </a:r>
          </a:p>
          <a:p>
            <a:pPr marL="514350" indent="-514350">
              <a:buFont typeface="+mj-lt"/>
              <a:buAutoNum type="arabicPeriod"/>
            </a:pPr>
            <a:r>
              <a:rPr lang="en-GB" dirty="0"/>
              <a:t>Load them into QGIS using the menu option:</a:t>
            </a:r>
          </a:p>
          <a:p>
            <a:pPr marL="457200" lvl="1" indent="0">
              <a:buNone/>
            </a:pPr>
            <a:r>
              <a:rPr lang="en-GB" dirty="0">
                <a:latin typeface="Courier" pitchFamily="2" charset="0"/>
              </a:rPr>
              <a:t>Layer -&gt; Add Layer -&gt; Add Raster Layer</a:t>
            </a:r>
            <a:endParaRPr lang="en-GB" dirty="0">
              <a:latin typeface="Calibri" panose="020F0502020204030204" pitchFamily="34" charset="0"/>
              <a:cs typeface="Calibri" panose="020F0502020204030204" pitchFamily="34" charset="0"/>
            </a:endParaRPr>
          </a:p>
          <a:p>
            <a:pPr marL="0" indent="0">
              <a:buNone/>
            </a:pPr>
            <a:endParaRPr lang="en-GB" dirty="0">
              <a:latin typeface="Courier" pitchFamily="2" charset="0"/>
            </a:endParaRPr>
          </a:p>
          <a:p>
            <a:pPr marL="514350" indent="-514350">
              <a:buFont typeface="+mj-lt"/>
              <a:buAutoNum type="arabicPeriod"/>
            </a:pPr>
            <a:endParaRPr lang="en-GB" dirty="0"/>
          </a:p>
        </p:txBody>
      </p:sp>
      <p:sp>
        <p:nvSpPr>
          <p:cNvPr id="6" name="Text Placeholder 5">
            <a:extLst>
              <a:ext uri="{FF2B5EF4-FFF2-40B4-BE49-F238E27FC236}">
                <a16:creationId xmlns:a16="http://schemas.microsoft.com/office/drawing/2014/main" id="{8EB0E472-6277-D942-BED5-21E1BE54FF9A}"/>
              </a:ext>
            </a:extLst>
          </p:cNvPr>
          <p:cNvSpPr>
            <a:spLocks noGrp="1"/>
          </p:cNvSpPr>
          <p:nvPr>
            <p:ph type="body" sz="quarter" idx="3"/>
          </p:nvPr>
        </p:nvSpPr>
        <p:spPr/>
        <p:txBody>
          <a:bodyPr/>
          <a:lstStyle/>
          <a:p>
            <a:r>
              <a:rPr lang="en-GB" dirty="0"/>
              <a:t>Also read in the study area file, </a:t>
            </a:r>
          </a:p>
        </p:txBody>
      </p:sp>
      <p:sp>
        <p:nvSpPr>
          <p:cNvPr id="7" name="Content Placeholder 6">
            <a:extLst>
              <a:ext uri="{FF2B5EF4-FFF2-40B4-BE49-F238E27FC236}">
                <a16:creationId xmlns:a16="http://schemas.microsoft.com/office/drawing/2014/main" id="{77F0B532-3815-ED4F-AD2F-3CD58F5DD7AA}"/>
              </a:ext>
            </a:extLst>
          </p:cNvPr>
          <p:cNvSpPr>
            <a:spLocks noGrp="1"/>
          </p:cNvSpPr>
          <p:nvPr>
            <p:ph sz="quarter" idx="4"/>
          </p:nvPr>
        </p:nvSpPr>
        <p:spPr/>
        <p:txBody>
          <a:bodyPr>
            <a:normAutofit fontScale="92500" lnSpcReduction="20000"/>
          </a:bodyPr>
          <a:lstStyle/>
          <a:p>
            <a:r>
              <a:rPr lang="en-GB" dirty="0"/>
              <a:t>We don’t want to simulate the whole area, so also need to load in a file that contains the study area boundary and ‘clip’ the data to that area</a:t>
            </a:r>
          </a:p>
          <a:p>
            <a:pPr marL="514350" indent="-514350">
              <a:buFont typeface="+mj-lt"/>
              <a:buAutoNum type="arabicPeriod"/>
            </a:pPr>
            <a:r>
              <a:rPr lang="en-GB" dirty="0"/>
              <a:t>The require file, called ‘clip’, is available in the accompanying resources in the folder </a:t>
            </a:r>
            <a:r>
              <a:rPr lang="en-GB" sz="1900" dirty="0">
                <a:latin typeface="Courier" pitchFamily="2" charset="0"/>
              </a:rPr>
              <a:t>Chapter05-GIS/Models/</a:t>
            </a:r>
            <a:r>
              <a:rPr lang="en-GB" sz="1900" dirty="0" err="1">
                <a:latin typeface="Courier" pitchFamily="2" charset="0"/>
              </a:rPr>
              <a:t>UgandaExample</a:t>
            </a:r>
            <a:r>
              <a:rPr lang="en-GB" sz="1900" dirty="0">
                <a:latin typeface="Courier" pitchFamily="2" charset="0"/>
              </a:rPr>
              <a:t>/files/</a:t>
            </a:r>
            <a:endParaRPr lang="en-GB" sz="1900" dirty="0"/>
          </a:p>
          <a:p>
            <a:pPr marL="514350" indent="-514350">
              <a:buFont typeface="+mj-lt"/>
              <a:buAutoNum type="arabicPeriod"/>
            </a:pPr>
            <a:r>
              <a:rPr lang="en-GB" dirty="0"/>
              <a:t>Load that file into QGIS with</a:t>
            </a:r>
          </a:p>
          <a:p>
            <a:pPr marL="457200" lvl="1" indent="0">
              <a:buNone/>
            </a:pPr>
            <a:r>
              <a:rPr lang="en-GB" dirty="0">
                <a:latin typeface="Courier" pitchFamily="2" charset="0"/>
              </a:rPr>
              <a:t>Layer -&gt; Add Layer -&gt; Add Vector Layer</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541377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82543-AA27-3445-AF43-9BE4A5F5E924}"/>
              </a:ext>
            </a:extLst>
          </p:cNvPr>
          <p:cNvSpPr>
            <a:spLocks noGrp="1"/>
          </p:cNvSpPr>
          <p:nvPr>
            <p:ph type="title"/>
          </p:nvPr>
        </p:nvSpPr>
        <p:spPr/>
        <p:txBody>
          <a:bodyPr/>
          <a:lstStyle/>
          <a:p>
            <a:r>
              <a:rPr lang="en-GB" dirty="0"/>
              <a:t>Load the Raster Population Files</a:t>
            </a:r>
          </a:p>
        </p:txBody>
      </p:sp>
      <p:sp>
        <p:nvSpPr>
          <p:cNvPr id="8" name="Content Placeholder 7">
            <a:extLst>
              <a:ext uri="{FF2B5EF4-FFF2-40B4-BE49-F238E27FC236}">
                <a16:creationId xmlns:a16="http://schemas.microsoft.com/office/drawing/2014/main" id="{1C37B876-E48F-F24C-878F-410A3039D4A8}"/>
              </a:ext>
            </a:extLst>
          </p:cNvPr>
          <p:cNvSpPr>
            <a:spLocks noGrp="1"/>
          </p:cNvSpPr>
          <p:nvPr>
            <p:ph sz="half" idx="1"/>
          </p:nvPr>
        </p:nvSpPr>
        <p:spPr/>
        <p:txBody>
          <a:bodyPr/>
          <a:lstStyle/>
          <a:p>
            <a:r>
              <a:rPr lang="en-GB" dirty="0"/>
              <a:t>After loading the clip file a small square appears over the population data. </a:t>
            </a:r>
          </a:p>
          <a:p>
            <a:r>
              <a:rPr lang="en-GB" dirty="0"/>
              <a:t>It is easier to see this in more detail by zooming into the area that we are going clip</a:t>
            </a:r>
          </a:p>
          <a:p>
            <a:r>
              <a:rPr lang="en-GB" dirty="0"/>
              <a:t>To do this, right-click on the clip file (in the left-hand window) and choose </a:t>
            </a:r>
            <a:r>
              <a:rPr lang="en-GB" i="1" dirty="0"/>
              <a:t>Zoom to Layer</a:t>
            </a:r>
            <a:r>
              <a:rPr lang="en-GB" dirty="0"/>
              <a:t>. </a:t>
            </a:r>
          </a:p>
          <a:p>
            <a:endParaRPr lang="en-GB" dirty="0"/>
          </a:p>
        </p:txBody>
      </p:sp>
      <p:pic>
        <p:nvPicPr>
          <p:cNvPr id="16" name="Content Placeholder 15">
            <a:extLst>
              <a:ext uri="{FF2B5EF4-FFF2-40B4-BE49-F238E27FC236}">
                <a16:creationId xmlns:a16="http://schemas.microsoft.com/office/drawing/2014/main" id="{50DA6743-24A0-844B-B462-B37390AEAEB7}"/>
              </a:ext>
            </a:extLst>
          </p:cNvPr>
          <p:cNvPicPr>
            <a:picLocks noGrp="1" noChangeAspect="1"/>
          </p:cNvPicPr>
          <p:nvPr>
            <p:ph sz="half" idx="2"/>
          </p:nvPr>
        </p:nvPicPr>
        <p:blipFill>
          <a:blip r:embed="rId2"/>
          <a:stretch>
            <a:fillRect/>
          </a:stretch>
        </p:blipFill>
        <p:spPr>
          <a:xfrm>
            <a:off x="6729927" y="1825625"/>
            <a:ext cx="4066146" cy="4351338"/>
          </a:xfrm>
          <a:prstGeom prst="rect">
            <a:avLst/>
          </a:prstGeom>
        </p:spPr>
      </p:pic>
    </p:spTree>
    <p:extLst>
      <p:ext uri="{BB962C8B-B14F-4D97-AF65-F5344CB8AC3E}">
        <p14:creationId xmlns:p14="http://schemas.microsoft.com/office/powerpoint/2010/main" val="17687740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82543-AA27-3445-AF43-9BE4A5F5E924}"/>
              </a:ext>
            </a:extLst>
          </p:cNvPr>
          <p:cNvSpPr>
            <a:spLocks noGrp="1"/>
          </p:cNvSpPr>
          <p:nvPr>
            <p:ph type="title"/>
          </p:nvPr>
        </p:nvSpPr>
        <p:spPr/>
        <p:txBody>
          <a:bodyPr/>
          <a:lstStyle/>
          <a:p>
            <a:r>
              <a:rPr lang="en-GB" dirty="0"/>
              <a:t>Clip the Raster Population Files</a:t>
            </a:r>
          </a:p>
        </p:txBody>
      </p:sp>
      <p:sp>
        <p:nvSpPr>
          <p:cNvPr id="8" name="Content Placeholder 7">
            <a:extLst>
              <a:ext uri="{FF2B5EF4-FFF2-40B4-BE49-F238E27FC236}">
                <a16:creationId xmlns:a16="http://schemas.microsoft.com/office/drawing/2014/main" id="{1C37B876-E48F-F24C-878F-410A3039D4A8}"/>
              </a:ext>
            </a:extLst>
          </p:cNvPr>
          <p:cNvSpPr>
            <a:spLocks noGrp="1"/>
          </p:cNvSpPr>
          <p:nvPr>
            <p:ph sz="half" idx="1"/>
          </p:nvPr>
        </p:nvSpPr>
        <p:spPr>
          <a:xfrm>
            <a:off x="838200" y="1825625"/>
            <a:ext cx="5716712" cy="4351338"/>
          </a:xfrm>
        </p:spPr>
        <p:txBody>
          <a:bodyPr/>
          <a:lstStyle/>
          <a:p>
            <a:r>
              <a:rPr lang="en-GB" dirty="0"/>
              <a:t>The next step is to cut (‘clip’) the area from the larger population file. </a:t>
            </a:r>
          </a:p>
          <a:p>
            <a:r>
              <a:rPr lang="en-GB" dirty="0"/>
              <a:t>Choose the menu</a:t>
            </a:r>
          </a:p>
          <a:p>
            <a:pPr marL="457200" lvl="1" indent="0">
              <a:buNone/>
            </a:pPr>
            <a:r>
              <a:rPr lang="en-GB" sz="2200" dirty="0">
                <a:latin typeface="Courier" pitchFamily="2" charset="0"/>
              </a:rPr>
              <a:t>Raster -&gt; Extraction -&gt; Clipper </a:t>
            </a:r>
          </a:p>
          <a:p>
            <a:r>
              <a:rPr lang="en-GB" dirty="0"/>
              <a:t>And select the the </a:t>
            </a:r>
            <a:r>
              <a:rPr lang="en-GB" i="1" dirty="0"/>
              <a:t>Mask layer </a:t>
            </a:r>
            <a:r>
              <a:rPr lang="en-GB" dirty="0"/>
              <a:t>option. </a:t>
            </a:r>
          </a:p>
          <a:p>
            <a:r>
              <a:rPr lang="en-GB" dirty="0"/>
              <a:t>We have now the clipped population data for the area that we are interested in!</a:t>
            </a:r>
          </a:p>
        </p:txBody>
      </p:sp>
      <p:pic>
        <p:nvPicPr>
          <p:cNvPr id="4" name="Content Placeholder 3">
            <a:extLst>
              <a:ext uri="{FF2B5EF4-FFF2-40B4-BE49-F238E27FC236}">
                <a16:creationId xmlns:a16="http://schemas.microsoft.com/office/drawing/2014/main" id="{1165B59D-ADC6-854A-A1DD-79A438C09D61}"/>
              </a:ext>
            </a:extLst>
          </p:cNvPr>
          <p:cNvPicPr>
            <a:picLocks noGrp="1" noChangeAspect="1"/>
          </p:cNvPicPr>
          <p:nvPr>
            <p:ph sz="half" idx="2"/>
          </p:nvPr>
        </p:nvPicPr>
        <p:blipFill>
          <a:blip r:embed="rId2"/>
          <a:stretch>
            <a:fillRect/>
          </a:stretch>
        </p:blipFill>
        <p:spPr>
          <a:xfrm>
            <a:off x="7279647" y="1825625"/>
            <a:ext cx="3523918" cy="4351338"/>
          </a:xfrm>
          <a:prstGeom prst="rect">
            <a:avLst/>
          </a:prstGeom>
        </p:spPr>
      </p:pic>
    </p:spTree>
    <p:extLst>
      <p:ext uri="{BB962C8B-B14F-4D97-AF65-F5344CB8AC3E}">
        <p14:creationId xmlns:p14="http://schemas.microsoft.com/office/powerpoint/2010/main" val="15077444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E24D2-5E0B-7B4B-BBB4-7B12034F4092}"/>
              </a:ext>
            </a:extLst>
          </p:cNvPr>
          <p:cNvSpPr>
            <a:spLocks noGrp="1"/>
          </p:cNvSpPr>
          <p:nvPr>
            <p:ph type="title"/>
          </p:nvPr>
        </p:nvSpPr>
        <p:spPr/>
        <p:txBody>
          <a:bodyPr/>
          <a:lstStyle/>
          <a:p>
            <a:r>
              <a:rPr lang="en-GB" dirty="0"/>
              <a:t>Prepare the Lake Files</a:t>
            </a:r>
          </a:p>
        </p:txBody>
      </p:sp>
      <p:sp>
        <p:nvSpPr>
          <p:cNvPr id="3" name="Content Placeholder 2">
            <a:extLst>
              <a:ext uri="{FF2B5EF4-FFF2-40B4-BE49-F238E27FC236}">
                <a16:creationId xmlns:a16="http://schemas.microsoft.com/office/drawing/2014/main" id="{25D086B5-D679-EA48-AA6C-2BA4C055795C}"/>
              </a:ext>
            </a:extLst>
          </p:cNvPr>
          <p:cNvSpPr>
            <a:spLocks noGrp="1"/>
          </p:cNvSpPr>
          <p:nvPr>
            <p:ph sz="half" idx="1"/>
          </p:nvPr>
        </p:nvSpPr>
        <p:spPr>
          <a:xfrm>
            <a:off x="838200" y="1825625"/>
            <a:ext cx="5181600" cy="2222393"/>
          </a:xfrm>
        </p:spPr>
        <p:txBody>
          <a:bodyPr>
            <a:normAutofit/>
          </a:bodyPr>
          <a:lstStyle/>
          <a:p>
            <a:r>
              <a:rPr lang="en-GB" dirty="0"/>
              <a:t>Before loading the population data into </a:t>
            </a:r>
            <a:r>
              <a:rPr lang="en-GB" dirty="0" err="1"/>
              <a:t>NetLogo</a:t>
            </a:r>
            <a:r>
              <a:rPr lang="en-GB" dirty="0"/>
              <a:t>, we need to have a way to tell the model where the local lake is, so that they don’t move into it!</a:t>
            </a:r>
          </a:p>
          <a:p>
            <a:endParaRPr lang="en-GB" dirty="0"/>
          </a:p>
        </p:txBody>
      </p:sp>
      <p:sp>
        <p:nvSpPr>
          <p:cNvPr id="4" name="Content Placeholder 3">
            <a:extLst>
              <a:ext uri="{FF2B5EF4-FFF2-40B4-BE49-F238E27FC236}">
                <a16:creationId xmlns:a16="http://schemas.microsoft.com/office/drawing/2014/main" id="{05AEEDFE-E07F-354C-8D26-CF509DCE2286}"/>
              </a:ext>
            </a:extLst>
          </p:cNvPr>
          <p:cNvSpPr>
            <a:spLocks noGrp="1"/>
          </p:cNvSpPr>
          <p:nvPr>
            <p:ph sz="half" idx="2"/>
          </p:nvPr>
        </p:nvSpPr>
        <p:spPr/>
        <p:txBody>
          <a:bodyPr>
            <a:normAutofit/>
          </a:bodyPr>
          <a:lstStyle/>
          <a:p>
            <a:pPr marL="514350" indent="-514350">
              <a:buFont typeface="+mj-lt"/>
              <a:buAutoNum type="arabicPeriod"/>
            </a:pPr>
            <a:r>
              <a:rPr lang="en-GB" dirty="0"/>
              <a:t>Download the 10 m Lakes GIS vector data file from </a:t>
            </a:r>
            <a:r>
              <a:rPr lang="en-GB" dirty="0">
                <a:hlinkClick r:id="rId2"/>
              </a:rPr>
              <a:t>Natural Earth</a:t>
            </a:r>
            <a:r>
              <a:rPr lang="en-GB" dirty="0"/>
              <a:t> and save it on your computer</a:t>
            </a:r>
          </a:p>
          <a:p>
            <a:pPr marL="514350" indent="-514350">
              <a:buFont typeface="+mj-lt"/>
              <a:buAutoNum type="arabicPeriod"/>
            </a:pPr>
            <a:r>
              <a:rPr lang="en-GB" dirty="0"/>
              <a:t>As before, load that file into QGIS </a:t>
            </a:r>
          </a:p>
          <a:p>
            <a:pPr marL="514350" indent="-514350">
              <a:buFont typeface="+mj-lt"/>
              <a:buAutoNum type="arabicPeriod"/>
            </a:pPr>
            <a:r>
              <a:rPr lang="en-GB" dirty="0"/>
              <a:t>Then clip it using </a:t>
            </a:r>
          </a:p>
          <a:p>
            <a:pPr marL="457200" lvl="1" indent="0">
              <a:buNone/>
            </a:pPr>
            <a:r>
              <a:rPr lang="en-GB" sz="2200" dirty="0">
                <a:latin typeface="Courier" pitchFamily="2" charset="0"/>
              </a:rPr>
              <a:t>Vector -&gt; Geoprocessing Tools -&gt; Clip</a:t>
            </a:r>
            <a:r>
              <a:rPr lang="en-GB" dirty="0"/>
              <a:t>. </a:t>
            </a:r>
          </a:p>
          <a:p>
            <a:endParaRPr lang="en-GB" dirty="0"/>
          </a:p>
        </p:txBody>
      </p:sp>
      <p:pic>
        <p:nvPicPr>
          <p:cNvPr id="5" name="Content Placeholder 9">
            <a:extLst>
              <a:ext uri="{FF2B5EF4-FFF2-40B4-BE49-F238E27FC236}">
                <a16:creationId xmlns:a16="http://schemas.microsoft.com/office/drawing/2014/main" id="{AFF5887D-0AEC-7F48-9028-D88F459027A8}"/>
              </a:ext>
            </a:extLst>
          </p:cNvPr>
          <p:cNvPicPr>
            <a:picLocks noChangeAspect="1"/>
          </p:cNvPicPr>
          <p:nvPr/>
        </p:nvPicPr>
        <p:blipFill>
          <a:blip r:embed="rId3"/>
          <a:stretch>
            <a:fillRect/>
          </a:stretch>
        </p:blipFill>
        <p:spPr>
          <a:xfrm>
            <a:off x="2407849" y="4263776"/>
            <a:ext cx="2042302" cy="2128945"/>
          </a:xfrm>
          <a:prstGeom prst="rect">
            <a:avLst/>
          </a:prstGeom>
        </p:spPr>
      </p:pic>
    </p:spTree>
    <p:extLst>
      <p:ext uri="{BB962C8B-B14F-4D97-AF65-F5344CB8AC3E}">
        <p14:creationId xmlns:p14="http://schemas.microsoft.com/office/powerpoint/2010/main" val="3646242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32F9C062-07D4-364A-AC61-7A8C9623ACF4}"/>
              </a:ext>
            </a:extLst>
          </p:cNvPr>
          <p:cNvSpPr>
            <a:spLocks noGrp="1"/>
          </p:cNvSpPr>
          <p:nvPr>
            <p:ph type="title"/>
          </p:nvPr>
        </p:nvSpPr>
        <p:spPr>
          <a:xfrm>
            <a:off x="838200" y="365125"/>
            <a:ext cx="4863957" cy="1325563"/>
          </a:xfrm>
        </p:spPr>
        <p:txBody>
          <a:bodyPr/>
          <a:lstStyle/>
          <a:p>
            <a:r>
              <a:rPr lang="en-GB" dirty="0"/>
              <a:t>After Loading and Clipping … </a:t>
            </a:r>
          </a:p>
        </p:txBody>
      </p:sp>
      <p:sp>
        <p:nvSpPr>
          <p:cNvPr id="13" name="Content Placeholder 12">
            <a:extLst>
              <a:ext uri="{FF2B5EF4-FFF2-40B4-BE49-F238E27FC236}">
                <a16:creationId xmlns:a16="http://schemas.microsoft.com/office/drawing/2014/main" id="{E2D6A1CD-AF79-0D40-A8AA-73122ADEF65E}"/>
              </a:ext>
            </a:extLst>
          </p:cNvPr>
          <p:cNvSpPr>
            <a:spLocks noGrp="1"/>
          </p:cNvSpPr>
          <p:nvPr>
            <p:ph sz="half" idx="1"/>
          </p:nvPr>
        </p:nvSpPr>
        <p:spPr/>
        <p:txBody>
          <a:bodyPr/>
          <a:lstStyle/>
          <a:p>
            <a:r>
              <a:rPr lang="en-GB" dirty="0"/>
              <a:t>We now have the population (in raster format) and the lake (in vector format) clipped to the study region.</a:t>
            </a:r>
          </a:p>
          <a:p>
            <a:r>
              <a:rPr lang="en-GB" dirty="0"/>
              <a:t>The next step is to load these into </a:t>
            </a:r>
            <a:r>
              <a:rPr lang="en-GB" dirty="0" err="1"/>
              <a:t>NetLogo</a:t>
            </a:r>
            <a:r>
              <a:rPr lang="en-GB" dirty="0"/>
              <a:t> and run the model.</a:t>
            </a:r>
          </a:p>
        </p:txBody>
      </p:sp>
      <p:pic>
        <p:nvPicPr>
          <p:cNvPr id="22" name="Content Placeholder 21">
            <a:extLst>
              <a:ext uri="{FF2B5EF4-FFF2-40B4-BE49-F238E27FC236}">
                <a16:creationId xmlns:a16="http://schemas.microsoft.com/office/drawing/2014/main" id="{41A814B5-12D7-534B-AA09-5B21A312CD0C}"/>
              </a:ext>
            </a:extLst>
          </p:cNvPr>
          <p:cNvPicPr>
            <a:picLocks noGrp="1" noChangeAspect="1"/>
          </p:cNvPicPr>
          <p:nvPr>
            <p:ph sz="half" idx="2"/>
          </p:nvPr>
        </p:nvPicPr>
        <p:blipFill>
          <a:blip r:embed="rId2"/>
          <a:stretch>
            <a:fillRect/>
          </a:stretch>
        </p:blipFill>
        <p:spPr>
          <a:xfrm>
            <a:off x="6777107" y="369771"/>
            <a:ext cx="4576693" cy="5807191"/>
          </a:xfrm>
          <a:prstGeom prst="rect">
            <a:avLst/>
          </a:prstGeom>
        </p:spPr>
      </p:pic>
    </p:spTree>
    <p:extLst>
      <p:ext uri="{BB962C8B-B14F-4D97-AF65-F5344CB8AC3E}">
        <p14:creationId xmlns:p14="http://schemas.microsoft.com/office/powerpoint/2010/main" val="3955213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117</TotalTime>
  <Words>733</Words>
  <Application>Microsoft Macintosh PowerPoint</Application>
  <PresentationFormat>Widescreen</PresentationFormat>
  <Paragraphs>61</Paragraphs>
  <Slides>11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Courier</vt:lpstr>
      <vt:lpstr>Office Theme</vt:lpstr>
      <vt:lpstr>Chapter 5 Tutorial</vt:lpstr>
      <vt:lpstr>Overview</vt:lpstr>
      <vt:lpstr>QGIS</vt:lpstr>
      <vt:lpstr>Performing Spatial Operations</vt:lpstr>
      <vt:lpstr>Load the Raster Population Files</vt:lpstr>
      <vt:lpstr>Load the Raster Population Files</vt:lpstr>
      <vt:lpstr>Clip the Raster Population Files</vt:lpstr>
      <vt:lpstr>Prepare the Lake Files</vt:lpstr>
      <vt:lpstr>After Loading and Clipping … </vt:lpstr>
      <vt:lpstr>The Uganda NetLogo model</vt:lpstr>
      <vt:lpstr>Other things to try…</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Andrew T Crooks</dc:creator>
  <cp:lastModifiedBy>Nicolas Malleson</cp:lastModifiedBy>
  <cp:revision>20</cp:revision>
  <dcterms:created xsi:type="dcterms:W3CDTF">2018-07-16T13:06:35Z</dcterms:created>
  <dcterms:modified xsi:type="dcterms:W3CDTF">2019-01-11T10:59:01Z</dcterms:modified>
</cp:coreProperties>
</file>

<file path=docProps/thumbnail.jpeg>
</file>